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301" r:id="rId2"/>
    <p:sldId id="287" r:id="rId3"/>
    <p:sldId id="277" r:id="rId4"/>
    <p:sldId id="281" r:id="rId5"/>
    <p:sldId id="282" r:id="rId6"/>
    <p:sldId id="278" r:id="rId7"/>
    <p:sldId id="280" r:id="rId8"/>
    <p:sldId id="284" r:id="rId9"/>
    <p:sldId id="283" r:id="rId10"/>
    <p:sldId id="290" r:id="rId11"/>
    <p:sldId id="286" r:id="rId12"/>
    <p:sldId id="310" r:id="rId13"/>
    <p:sldId id="311" r:id="rId14"/>
    <p:sldId id="312" r:id="rId15"/>
    <p:sldId id="313" r:id="rId16"/>
    <p:sldId id="295" r:id="rId17"/>
    <p:sldId id="296" r:id="rId18"/>
    <p:sldId id="297" r:id="rId19"/>
    <p:sldId id="303" r:id="rId20"/>
    <p:sldId id="307" r:id="rId21"/>
    <p:sldId id="304" r:id="rId22"/>
    <p:sldId id="306" r:id="rId23"/>
    <p:sldId id="299" r:id="rId24"/>
    <p:sldId id="300" r:id="rId25"/>
    <p:sldId id="305" r:id="rId26"/>
    <p:sldId id="309" r:id="rId27"/>
    <p:sldId id="314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AA425A8C-DB49-4047-813E-0944F8626956}">
          <p14:sldIdLst/>
        </p14:section>
        <p14:section name="Раздел без заголовка" id="{C94C4245-CDE5-4277-826F-690CD84EA53E}">
          <p14:sldIdLst>
            <p14:sldId id="301"/>
            <p14:sldId id="287"/>
            <p14:sldId id="277"/>
            <p14:sldId id="281"/>
            <p14:sldId id="282"/>
            <p14:sldId id="278"/>
            <p14:sldId id="280"/>
            <p14:sldId id="284"/>
            <p14:sldId id="283"/>
            <p14:sldId id="290"/>
            <p14:sldId id="286"/>
            <p14:sldId id="295"/>
            <p14:sldId id="296"/>
            <p14:sldId id="303"/>
            <p14:sldId id="307"/>
            <p14:sldId id="297"/>
            <p14:sldId id="304"/>
            <p14:sldId id="306"/>
            <p14:sldId id="299"/>
            <p14:sldId id="300"/>
            <p14:sldId id="305"/>
            <p14:sldId id="308"/>
            <p14:sldId id="30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0000"/>
    <a:srgbClr val="FF3300"/>
    <a:srgbClr val="FF6600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9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67646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6642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97653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4023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34688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50944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3359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0855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086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1019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12262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16075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5483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64133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72090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85579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4672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076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39.jpeg"/><Relationship Id="rId3" Type="http://schemas.openxmlformats.org/officeDocument/2006/relationships/hyperlink" Target="http://www.google.ru/url?sa=i&amp;rct=j&amp;q=&amp;esrc=s&amp;source=images&amp;cd=&amp;cad=rja&amp;uact=8&amp;ved=0CAcQjRw&amp;url=http://www.pakvisit.com/cooking/sea-food-fish.html&amp;ei=deLXVObbIaH6ywP_yIGgAg&amp;bvm=bv.85464276,d.bGQ&amp;psig=AFQjCNHuezXcx3HQxTEWZBKClCEUtQzqvg&amp;ust=1423520702066798" TargetMode="External"/><Relationship Id="rId7" Type="http://schemas.openxmlformats.org/officeDocument/2006/relationships/hyperlink" Target="http://www.google.ru/url?sa=i&amp;rct=j&amp;q=&amp;esrc=s&amp;source=images&amp;cd=&amp;cad=rja&amp;uact=8&amp;ved=0CAcQjRw&amp;url=http://www.diytrade.com/china/pd/10030064/yellow_potato.html&amp;ei=XuHXVMm8FsL8ywP7hILoAg&amp;bvm=bv.85464276,d.bGQ&amp;psig=AFQjCNH56ZKhHUxraq8jg_l1T7RdoU9MNQ&amp;ust=1423520465861246" TargetMode="External"/><Relationship Id="rId12" Type="http://schemas.openxmlformats.org/officeDocument/2006/relationships/hyperlink" Target="http://www.google.ru/url?sa=i&amp;rct=j&amp;q=&amp;esrc=s&amp;source=images&amp;cd=&amp;cad=rja&amp;uact=8&amp;ved=0CAcQjRw&amp;url=http://gurkhasinn.co.uk/menu/rice/&amp;ei=peHXVKqCAerWygOsqYLgCQ&amp;bvm=bv.85464276,d.bGQ&amp;psig=AFQjCNHKD9dKu3pdIEH35CdOsDf2HIoLHA&amp;ust=1423520513826883" TargetMode="External"/><Relationship Id="rId17" Type="http://schemas.openxmlformats.org/officeDocument/2006/relationships/image" Target="../media/image41.jpeg"/><Relationship Id="rId2" Type="http://schemas.openxmlformats.org/officeDocument/2006/relationships/image" Target="../media/image7.jpeg"/><Relationship Id="rId16" Type="http://schemas.openxmlformats.org/officeDocument/2006/relationships/hyperlink" Target="http://www.google.ru/url?sa=i&amp;rct=j&amp;q=&amp;esrc=s&amp;source=images&amp;cd=&amp;cad=rja&amp;uact=8&amp;ved=0CAcQjRw&amp;url=http://naturalburg.com/other_product.html&amp;ei=JOPXVK-lKYXfywPJsoK4Dw&amp;bvm=bv.85464276,d.bGQ&amp;psig=AFQjCNHrWw3t7oAG7iGsX8C4OpwwoyNniw&amp;ust=1423520898527979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38.jpeg"/><Relationship Id="rId5" Type="http://schemas.openxmlformats.org/officeDocument/2006/relationships/hyperlink" Target="http://www.google.ru/url?sa=i&amp;rct=j&amp;q=&amp;esrc=s&amp;source=images&amp;cd=&amp;cad=rja&amp;uact=8&amp;ved=0CAcQjRw&amp;url=http://www.freegreatpicture.com/food-culture/meat-30909&amp;ei=2uLXVP_NG-LlywOI1ILYAQ&amp;bvm=bv.85464276,d.bGQ&amp;psig=AFQjCNFFliUgz-HcnEPzJ48OaTLe8V5d2w&amp;ust=1423520799440445" TargetMode="External"/><Relationship Id="rId15" Type="http://schemas.openxmlformats.org/officeDocument/2006/relationships/image" Target="../media/image40.jpeg"/><Relationship Id="rId10" Type="http://schemas.openxmlformats.org/officeDocument/2006/relationships/image" Target="../media/image37.jpeg"/><Relationship Id="rId4" Type="http://schemas.openxmlformats.org/officeDocument/2006/relationships/image" Target="../media/image34.jpeg"/><Relationship Id="rId9" Type="http://schemas.openxmlformats.org/officeDocument/2006/relationships/hyperlink" Target="http://www.google.ru/url?sa=i&amp;rct=j&amp;q=&amp;esrc=s&amp;source=images&amp;cd=&amp;cad=rja&amp;uact=8&amp;ved=0CAcQjRw&amp;url=http://www.dailymail.co.uk/news/article-2535758/Cake-maker-sends-bride-cake-look-like-faeces-flag-sticking-saying-eat-sh-t-disagreement.html&amp;ei=3-HXVOfPM4X5ygPdoILwCQ&amp;bvm=bv.85464276,d.bGQ&amp;psig=AFQjCNGtkTi2jMf-QvnKRRgxpdXOXaozbQ&amp;ust=1423520592975608" TargetMode="External"/><Relationship Id="rId14" Type="http://schemas.openxmlformats.org/officeDocument/2006/relationships/hyperlink" Target="http://www.google.ru/url?sa=i&amp;rct=j&amp;q=&amp;esrc=s&amp;source=images&amp;cd=&amp;cad=rja&amp;uact=8&amp;ved=0CAcQjRw&amp;url=http://eofdreams.com/bread.html&amp;ei=LeHXVIabKcnlywO8pIHwBw&amp;bvm=bv.85464276,d.bGQ&amp;psig=AFQjCNHMAox_d5mIisFJ8nuQ98dRJpX1TA&amp;ust=1423520415752573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url?sa=i&amp;rct=j&amp;q=&amp;esrc=s&amp;source=images&amp;cd=&amp;cad=rja&amp;uact=8&amp;ved=0CAcQjRw&amp;url=http://www.thegoodlifefarm.org/blog/&amp;ei=werXVI2lNIi_ygOU4oDgCA&amp;bvm=bv.85464276,d.bGQ&amp;psig=AFQjCNHZftTstGDFBSOAttXLzJeWb4iTsw&amp;ust=1423522838695563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url?sa=i&amp;rct=j&amp;q=&amp;esrc=s&amp;source=images&amp;cd=&amp;cad=rja&amp;uact=8&amp;ved=0CAcQjRw&amp;url=http://imgarcade.com/1/unhealthy-food-poster/&amp;ei=YezXVOLVAYWGywOj74DoCw&amp;bvm=bv.85464276,d.bGQ&amp;psig=AFQjCNFmnXAhMruKkxGve881nvgH0lH2fQ&amp;ust=1423523210287909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2136339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8434" name="Picture 2" descr="http://nutrishmish.com/blog/wp-content/uploads/2015/02/Cover-Photo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8172400" cy="48245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03848" y="0"/>
            <a:ext cx="38283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Food</a:t>
            </a:r>
            <a:endParaRPr lang="ru-RU" sz="9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7649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0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843808" y="1700808"/>
            <a:ext cx="60486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Betty </a:t>
            </a:r>
            <a:r>
              <a:rPr kumimoji="0" lang="en-US" sz="320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Botta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bought some butter,</a:t>
            </a:r>
            <a:b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“But, she said, this butter’s bitter,</a:t>
            </a:r>
            <a:b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But a bit of better butter will make my batter better”.</a:t>
            </a:r>
            <a:b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So, she bought a bit of butter better than the bitter butter,</a:t>
            </a:r>
            <a:b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 it made her batter better.</a:t>
            </a:r>
            <a:b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So, it was batter Betty </a:t>
            </a:r>
            <a:r>
              <a:rPr kumimoji="0" lang="en-US" sz="320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Botta’s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bought a bit of better butter</a:t>
            </a:r>
            <a:r>
              <a:rPr kumimoji="0" lang="en-US" sz="12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180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Картинки по запросу betty botter bought some butte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64904"/>
            <a:ext cx="2627785" cy="2996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7620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556792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means something that people and animals eat, or plants absorb, to keep them alive.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Рисунок 3" descr="http://614columbus.com/wp-content/uploads/2014/06/Food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56992"/>
            <a:ext cx="5184576" cy="3224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73913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-39255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1412776"/>
            <a:ext cx="7416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means food prepared in a particular way as part of meal.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Рисунок 3" descr="http://4.bp.blogspot.com/-tF-oslwmhxU/U2ebMgkkUCI/AAAAAAAACIs/15O8dOAq08E/s1600/Ren-food-2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08920"/>
            <a:ext cx="4752528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497376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2" y="-99392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2136339"/>
            <a:ext cx="7272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means an occasion when food is eaten, or the food which is eaten on such an occasion.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Рисунок 3" descr="http://media.mercola.com/ImageServer/Public/2013/December/family-meal-fb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61048"/>
            <a:ext cx="4896544" cy="2711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437152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-99392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597558"/>
              </p:ext>
            </p:extLst>
          </p:nvPr>
        </p:nvGraphicFramePr>
        <p:xfrm>
          <a:off x="1043608" y="1484784"/>
          <a:ext cx="6912768" cy="48119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6022">
                  <a:extLst>
                    <a:ext uri="{9D8B030D-6E8A-4147-A177-3AD203B41FA5}">
                      <a16:colId xmlns="" xmlns:a16="http://schemas.microsoft.com/office/drawing/2014/main" val="3005423237"/>
                    </a:ext>
                  </a:extLst>
                </a:gridCol>
                <a:gridCol w="3456746">
                  <a:extLst>
                    <a:ext uri="{9D8B030D-6E8A-4147-A177-3AD203B41FA5}">
                      <a16:colId xmlns="" xmlns:a16="http://schemas.microsoft.com/office/drawing/2014/main" val="1524553989"/>
                    </a:ext>
                  </a:extLst>
                </a:gridCol>
              </a:tblGrid>
              <a:tr h="626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Fruit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Vegetables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59332300"/>
                  </a:ext>
                </a:extLst>
              </a:tr>
              <a:tr h="3549998">
                <a:tc>
                  <a:txBody>
                    <a:bodyPr/>
                    <a:lstStyle/>
                    <a:p>
                      <a:pPr marL="901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1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Grape, apple, orange, tomato, cherry, raisin, lemon, melon, strawberry, blueberry, pineapple, peach, pear, raspberry, plum, watermelon, banana, fig, lime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Broccoli, carrot, corn, lettuce, celery,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aubergine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pea, pumpkin, cabbage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91369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92732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17534205"/>
              </p:ext>
            </p:extLst>
          </p:nvPr>
        </p:nvGraphicFramePr>
        <p:xfrm>
          <a:off x="1134561" y="1484784"/>
          <a:ext cx="6840760" cy="5256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0380">
                  <a:extLst>
                    <a:ext uri="{9D8B030D-6E8A-4147-A177-3AD203B41FA5}">
                      <a16:colId xmlns="" xmlns:a16="http://schemas.microsoft.com/office/drawing/2014/main" val="4042855646"/>
                    </a:ext>
                  </a:extLst>
                </a:gridCol>
                <a:gridCol w="3420380">
                  <a:extLst>
                    <a:ext uri="{9D8B030D-6E8A-4147-A177-3AD203B41FA5}">
                      <a16:colId xmlns="" xmlns:a16="http://schemas.microsoft.com/office/drawing/2014/main" val="3931840837"/>
                    </a:ext>
                  </a:extLst>
                </a:gridCol>
              </a:tblGrid>
              <a:tr h="579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purple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48929221"/>
                  </a:ext>
                </a:extLst>
              </a:tr>
              <a:tr h="4676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grape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plum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fig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aubergine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tomato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cherry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strawberry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raspberry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57789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97438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48069081"/>
              </p:ext>
            </p:extLst>
          </p:nvPr>
        </p:nvGraphicFramePr>
        <p:xfrm>
          <a:off x="1259632" y="1124744"/>
          <a:ext cx="6552728" cy="57355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52728">
                  <a:extLst>
                    <a:ext uri="{9D8B030D-6E8A-4147-A177-3AD203B41FA5}">
                      <a16:colId xmlns="" xmlns:a16="http://schemas.microsoft.com/office/drawing/2014/main" val="12258516"/>
                    </a:ext>
                  </a:extLst>
                </a:gridCol>
              </a:tblGrid>
              <a:tr h="5416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green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48929221"/>
                  </a:ext>
                </a:extLst>
              </a:tr>
              <a:tr h="51939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melon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pear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broccoli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lettuce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celery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cabbage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57789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97105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79949294"/>
              </p:ext>
            </p:extLst>
          </p:nvPr>
        </p:nvGraphicFramePr>
        <p:xfrm>
          <a:off x="1043608" y="1608298"/>
          <a:ext cx="6984777" cy="47730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7772">
                  <a:extLst>
                    <a:ext uri="{9D8B030D-6E8A-4147-A177-3AD203B41FA5}">
                      <a16:colId xmlns="" xmlns:a16="http://schemas.microsoft.com/office/drawing/2014/main" val="528693492"/>
                    </a:ext>
                  </a:extLst>
                </a:gridCol>
                <a:gridCol w="2327772">
                  <a:extLst>
                    <a:ext uri="{9D8B030D-6E8A-4147-A177-3AD203B41FA5}">
                      <a16:colId xmlns="" xmlns:a16="http://schemas.microsoft.com/office/drawing/2014/main" val="1591708231"/>
                    </a:ext>
                  </a:extLst>
                </a:gridCol>
                <a:gridCol w="2329233">
                  <a:extLst>
                    <a:ext uri="{9D8B030D-6E8A-4147-A177-3AD203B41FA5}">
                      <a16:colId xmlns="" xmlns:a16="http://schemas.microsoft.com/office/drawing/2014/main" val="627418001"/>
                    </a:ext>
                  </a:extLst>
                </a:gridCol>
              </a:tblGrid>
              <a:tr h="933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blue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yellow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48929221"/>
                  </a:ext>
                </a:extLst>
              </a:tr>
              <a:tr h="38395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melon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peach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carrot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pumpkin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raisin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blueberry 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lemon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melon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pineapple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pear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banana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corn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57789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32019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516011"/>
              </p:ext>
            </p:extLst>
          </p:nvPr>
        </p:nvGraphicFramePr>
        <p:xfrm>
          <a:off x="1115616" y="1484784"/>
          <a:ext cx="6696745" cy="50498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5272">
                  <a:extLst>
                    <a:ext uri="{9D8B030D-6E8A-4147-A177-3AD203B41FA5}">
                      <a16:colId xmlns="" xmlns:a16="http://schemas.microsoft.com/office/drawing/2014/main" val="2148761689"/>
                    </a:ext>
                  </a:extLst>
                </a:gridCol>
                <a:gridCol w="1117136">
                  <a:extLst>
                    <a:ext uri="{9D8B030D-6E8A-4147-A177-3AD203B41FA5}">
                      <a16:colId xmlns="" xmlns:a16="http://schemas.microsoft.com/office/drawing/2014/main" val="3259559042"/>
                    </a:ext>
                  </a:extLst>
                </a:gridCol>
                <a:gridCol w="3024337">
                  <a:extLst>
                    <a:ext uri="{9D8B030D-6E8A-4147-A177-3AD203B41FA5}">
                      <a16:colId xmlns="" xmlns:a16="http://schemas.microsoft.com/office/drawing/2014/main" val="1716755908"/>
                    </a:ext>
                  </a:extLst>
                </a:gridCol>
              </a:tblGrid>
              <a:tr h="619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countable 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Uncoun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Plural forms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76363889"/>
                  </a:ext>
                </a:extLst>
              </a:tr>
              <a:tr h="4348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88490" algn="l"/>
                        </a:tabLs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grape, apple, orange, tomato, cherry, raisin, lemon, melon, strawberry, blueberry, pineapple, peach, pear, raspberry, plum, watermelon, banana, fig, lime, carrot, lettuce, 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aubergine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pea, pumpkin, cabbage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Broccoli,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corn,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celery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grapes, apples, oranges, tomatoes, cherries, raisins, lemons, melons, strawberries, blueberries, pineapples, peaches, pears, raspberries, plums, watermelons, bananas, figs, limes, some broccoli, carrots, some corn, lettuces, some celery, some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aubergines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peas, pumpkins, cabbages.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96582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52626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0"/>
            <a:ext cx="917811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332656"/>
            <a:ext cx="68407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Strawberry —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клубника 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|</a:t>
            </a:r>
            <a:endParaRPr lang="ru-RU" sz="28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Straw —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солома, мелкий, 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berry —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ягода</a:t>
            </a:r>
            <a:endParaRPr lang="ru-RU" sz="2800" b="1" dirty="0"/>
          </a:p>
        </p:txBody>
      </p:sp>
      <p:pic>
        <p:nvPicPr>
          <p:cNvPr id="13314" name="Picture 2" descr="http://s1.1zoom.net/big7/937/Fruit_Strawberry_3415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556792"/>
            <a:ext cx="4199099" cy="2880320"/>
          </a:xfrm>
          <a:prstGeom prst="rect">
            <a:avLst/>
          </a:prstGeom>
          <a:noFill/>
        </p:spPr>
      </p:pic>
      <p:pic>
        <p:nvPicPr>
          <p:cNvPr id="2" name="Picture 2" descr="Картинки по запросу фото яго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07206"/>
            <a:ext cx="3923928" cy="2950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Картинки по запросу фото солом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12668" y="4437112"/>
            <a:ext cx="3631332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03974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404664"/>
            <a:ext cx="68407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</a:rPr>
              <a:t>Blueberry — </a:t>
            </a:r>
            <a:r>
              <a:rPr lang="ru-RU" sz="2800" b="1" dirty="0" smtClean="0">
                <a:latin typeface="Times New Roman" panose="02020603050405020304" pitchFamily="18" charset="0"/>
              </a:rPr>
              <a:t>черника </a:t>
            </a:r>
            <a:r>
              <a:rPr lang="en-US" sz="2800" b="1" dirty="0" smtClean="0">
                <a:latin typeface="Times New Roman" panose="02020603050405020304" pitchFamily="18" charset="0"/>
              </a:rPr>
              <a:t>|</a:t>
            </a:r>
            <a:endParaRPr lang="ru-RU" sz="2800" b="1" dirty="0" smtClean="0">
              <a:latin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</a:rPr>
              <a:t>Blue — </a:t>
            </a:r>
            <a:r>
              <a:rPr lang="ru-RU" sz="2800" b="1" dirty="0" smtClean="0">
                <a:latin typeface="Times New Roman" panose="02020603050405020304" pitchFamily="18" charset="0"/>
              </a:rPr>
              <a:t>синий, </a:t>
            </a:r>
            <a:r>
              <a:rPr lang="en-US" sz="2800" b="1" dirty="0" smtClean="0">
                <a:latin typeface="Times New Roman" panose="02020603050405020304" pitchFamily="18" charset="0"/>
              </a:rPr>
              <a:t>berry — </a:t>
            </a:r>
            <a:r>
              <a:rPr lang="ru-RU" sz="2800" b="1" dirty="0" smtClean="0">
                <a:latin typeface="Times New Roman" panose="02020603050405020304" pitchFamily="18" charset="0"/>
              </a:rPr>
              <a:t>ягода</a:t>
            </a:r>
            <a:endParaRPr lang="ru-RU" sz="2800" b="1" dirty="0"/>
          </a:p>
        </p:txBody>
      </p:sp>
      <p:pic>
        <p:nvPicPr>
          <p:cNvPr id="43012" name="Picture 4" descr="http://1.bp.blogspot.com/-qUosFxA4g0I/VBe9gxy2O-I/AAAAAAAAAfc/wi0p1PZUWG0/s1600/blueberr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484784"/>
            <a:ext cx="4392488" cy="3642976"/>
          </a:xfrm>
          <a:prstGeom prst="rect">
            <a:avLst/>
          </a:prstGeom>
          <a:noFill/>
        </p:spPr>
      </p:pic>
      <p:pic>
        <p:nvPicPr>
          <p:cNvPr id="16388" name="Picture 4" descr="Картинки по запросу сини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86199"/>
            <a:ext cx="2771800" cy="2771801"/>
          </a:xfrm>
          <a:prstGeom prst="rect">
            <a:avLst/>
          </a:prstGeom>
          <a:noFill/>
        </p:spPr>
      </p:pic>
      <p:pic>
        <p:nvPicPr>
          <p:cNvPr id="8" name="Picture 2" descr="Картинки по запросу фото ягод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4015506"/>
            <a:ext cx="3779912" cy="2842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4" name="Picture 2" descr="http://pixelif.com/images/liquid-uk-products-e-liquid-fruit-e-liquid-blackberry-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4536504" cy="35295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43608" y="332656"/>
            <a:ext cx="68407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</a:rPr>
              <a:t>Blackberry — </a:t>
            </a:r>
            <a:r>
              <a:rPr lang="ru-RU" sz="2800" b="1" dirty="0" smtClean="0">
                <a:latin typeface="Times New Roman" panose="02020603050405020304" pitchFamily="18" charset="0"/>
              </a:rPr>
              <a:t>ежевика </a:t>
            </a:r>
            <a:r>
              <a:rPr lang="en-US" sz="2800" b="1" dirty="0" smtClean="0">
                <a:latin typeface="Times New Roman" panose="02020603050405020304" pitchFamily="18" charset="0"/>
              </a:rPr>
              <a:t>|</a:t>
            </a:r>
            <a:endParaRPr lang="ru-RU" sz="2800" b="1" dirty="0" smtClean="0">
              <a:latin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</a:rPr>
              <a:t>Black — </a:t>
            </a:r>
            <a:r>
              <a:rPr lang="ru-RU" sz="2800" b="1" dirty="0" smtClean="0">
                <a:latin typeface="Times New Roman" panose="02020603050405020304" pitchFamily="18" charset="0"/>
              </a:rPr>
              <a:t>чёрный, </a:t>
            </a:r>
            <a:r>
              <a:rPr lang="en-US" sz="2800" b="1" dirty="0" smtClean="0">
                <a:latin typeface="Times New Roman" panose="02020603050405020304" pitchFamily="18" charset="0"/>
              </a:rPr>
              <a:t>berry — </a:t>
            </a:r>
            <a:r>
              <a:rPr lang="ru-RU" sz="2800" b="1" dirty="0" smtClean="0">
                <a:latin typeface="Times New Roman" panose="02020603050405020304" pitchFamily="18" charset="0"/>
              </a:rPr>
              <a:t>ягода</a:t>
            </a:r>
            <a:endParaRPr lang="ru-RU" sz="2800" b="1" dirty="0"/>
          </a:p>
        </p:txBody>
      </p:sp>
      <p:pic>
        <p:nvPicPr>
          <p:cNvPr id="6" name="Picture 2" descr="Картинки по запросу фото яго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961356"/>
            <a:ext cx="3851920" cy="2896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 descr="Картинки по запросу черный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7387"/>
            <a:ext cx="2699792" cy="2710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0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332656"/>
            <a:ext cx="68407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</a:rPr>
              <a:t>Pineapple — </a:t>
            </a:r>
            <a:r>
              <a:rPr lang="ru-RU" sz="2800" b="1" dirty="0" smtClean="0">
                <a:latin typeface="Times New Roman" panose="02020603050405020304" pitchFamily="18" charset="0"/>
              </a:rPr>
              <a:t>ананас </a:t>
            </a:r>
            <a:r>
              <a:rPr lang="en-US" sz="2800" b="1" dirty="0" smtClean="0">
                <a:latin typeface="Times New Roman" panose="02020603050405020304" pitchFamily="18" charset="0"/>
              </a:rPr>
              <a:t>|</a:t>
            </a:r>
            <a:endParaRPr lang="ru-RU" sz="2800" b="1" dirty="0" smtClean="0">
              <a:latin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</a:rPr>
              <a:t>Pine — </a:t>
            </a:r>
            <a:r>
              <a:rPr lang="ru-RU" sz="2800" b="1" dirty="0" smtClean="0">
                <a:latin typeface="Times New Roman" panose="02020603050405020304" pitchFamily="18" charset="0"/>
              </a:rPr>
              <a:t>сосна, </a:t>
            </a:r>
            <a:r>
              <a:rPr lang="en-US" sz="2800" b="1" dirty="0" smtClean="0">
                <a:latin typeface="Times New Roman" panose="02020603050405020304" pitchFamily="18" charset="0"/>
              </a:rPr>
              <a:t>apple — </a:t>
            </a:r>
            <a:r>
              <a:rPr lang="ru-RU" sz="2800" b="1" dirty="0" smtClean="0">
                <a:latin typeface="Times New Roman" panose="02020603050405020304" pitchFamily="18" charset="0"/>
              </a:rPr>
              <a:t>яблоко</a:t>
            </a:r>
            <a:endParaRPr lang="ru-RU" sz="2800" b="1" dirty="0"/>
          </a:p>
        </p:txBody>
      </p:sp>
      <p:pic>
        <p:nvPicPr>
          <p:cNvPr id="45058" name="Picture 2" descr="http://medvoice.ru/wp-content/uploads/2016/07/anan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340768"/>
            <a:ext cx="5996608" cy="2902359"/>
          </a:xfrm>
          <a:prstGeom prst="rect">
            <a:avLst/>
          </a:prstGeom>
          <a:noFill/>
        </p:spPr>
      </p:pic>
      <p:pic>
        <p:nvPicPr>
          <p:cNvPr id="14338" name="Picture 2" descr="Картинки по запросу сос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4005064"/>
            <a:ext cx="2051720" cy="2852936"/>
          </a:xfrm>
          <a:prstGeom prst="rect">
            <a:avLst/>
          </a:prstGeom>
          <a:noFill/>
        </p:spPr>
      </p:pic>
      <p:pic>
        <p:nvPicPr>
          <p:cNvPr id="14340" name="Picture 4" descr="Картинки по запросу яблок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75764" y="4293096"/>
            <a:ext cx="2699254" cy="2564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332656"/>
            <a:ext cx="68407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</a:rPr>
              <a:t>Watermelon — </a:t>
            </a:r>
            <a:r>
              <a:rPr lang="ru-RU" sz="2800" b="1" dirty="0" smtClean="0">
                <a:latin typeface="Times New Roman" panose="02020603050405020304" pitchFamily="18" charset="0"/>
              </a:rPr>
              <a:t>арбуз </a:t>
            </a:r>
            <a:r>
              <a:rPr lang="en-US" sz="2800" b="1" dirty="0" smtClean="0">
                <a:latin typeface="Times New Roman" panose="02020603050405020304" pitchFamily="18" charset="0"/>
              </a:rPr>
              <a:t>|</a:t>
            </a:r>
            <a:endParaRPr lang="ru-RU" sz="2800" b="1" dirty="0" smtClean="0">
              <a:latin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</a:rPr>
              <a:t>Water — </a:t>
            </a:r>
            <a:r>
              <a:rPr lang="ru-RU" sz="2800" b="1" dirty="0" smtClean="0">
                <a:latin typeface="Times New Roman" panose="02020603050405020304" pitchFamily="18" charset="0"/>
              </a:rPr>
              <a:t>вода, </a:t>
            </a:r>
            <a:r>
              <a:rPr lang="en-US" sz="2800" b="1" dirty="0" smtClean="0">
                <a:latin typeface="Times New Roman" panose="02020603050405020304" pitchFamily="18" charset="0"/>
              </a:rPr>
              <a:t>melon — </a:t>
            </a:r>
            <a:r>
              <a:rPr lang="ru-RU" sz="2800" b="1" dirty="0" smtClean="0">
                <a:latin typeface="Times New Roman" panose="02020603050405020304" pitchFamily="18" charset="0"/>
              </a:rPr>
              <a:t>дыня</a:t>
            </a:r>
            <a:endParaRPr lang="ru-RU" sz="2800" b="1" dirty="0"/>
          </a:p>
        </p:txBody>
      </p:sp>
      <p:pic>
        <p:nvPicPr>
          <p:cNvPr id="46082" name="Picture 2" descr="https://mirror-venus.ru/wp-content/uploads/2016/08/artleo.com-941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268760"/>
            <a:ext cx="5299789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4" name="Picture 2" descr="Картинки по запросу во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3" y="4154996"/>
            <a:ext cx="1800200" cy="2703003"/>
          </a:xfrm>
          <a:prstGeom prst="rect">
            <a:avLst/>
          </a:prstGeom>
          <a:noFill/>
        </p:spPr>
      </p:pic>
      <p:pic>
        <p:nvPicPr>
          <p:cNvPr id="13316" name="Picture 4" descr="Картинки по запросу мело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4812" y="4272343"/>
            <a:ext cx="3859188" cy="2585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0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40251577"/>
              </p:ext>
            </p:extLst>
          </p:nvPr>
        </p:nvGraphicFramePr>
        <p:xfrm>
          <a:off x="1115616" y="620688"/>
          <a:ext cx="6480720" cy="6237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7081">
                  <a:extLst>
                    <a:ext uri="{9D8B030D-6E8A-4147-A177-3AD203B41FA5}">
                      <a16:colId xmlns="" xmlns:a16="http://schemas.microsoft.com/office/drawing/2014/main" val="462209037"/>
                    </a:ext>
                  </a:extLst>
                </a:gridCol>
                <a:gridCol w="5353639">
                  <a:extLst>
                    <a:ext uri="{9D8B030D-6E8A-4147-A177-3AD203B41FA5}">
                      <a16:colId xmlns="" xmlns:a16="http://schemas.microsoft.com/office/drawing/2014/main" val="3744596484"/>
                    </a:ext>
                  </a:extLst>
                </a:gridCol>
              </a:tblGrid>
              <a:tr h="1559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steamed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Cooking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methods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35217464"/>
                  </a:ext>
                </a:extLst>
              </a:tr>
              <a:tr h="1559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fried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90629245"/>
                  </a:ext>
                </a:extLst>
              </a:tr>
              <a:tr h="1559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boiled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905741606"/>
                  </a:ext>
                </a:extLst>
              </a:tr>
              <a:tr h="1559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roasted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70798522"/>
                  </a:ext>
                </a:extLst>
              </a:tr>
            </a:tbl>
          </a:graphicData>
        </a:graphic>
      </p:graphicFrame>
      <p:pic>
        <p:nvPicPr>
          <p:cNvPr id="6" name="Рисунок 5" descr="http://www.ygoy.com/wp-content/uploads/2011/08/Steamed-Vegetables-300x225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231" y="606944"/>
            <a:ext cx="2088232" cy="1565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athleticedgefitness.com.au/images/articles/cheat2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205197"/>
            <a:ext cx="2286000" cy="1523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www.vraaghetaanjeroenmeus.be/upload/1/reaction/medium/eieren_kokend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707" y="3749748"/>
            <a:ext cx="2195736" cy="1545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upload.wikimedia.org/wikipedia/commons/d/d9/Max%27s_Roasted_Chicken_-_Evan_Swigart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044" y="4616109"/>
            <a:ext cx="1556909" cy="22630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268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0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30388309"/>
              </p:ext>
            </p:extLst>
          </p:nvPr>
        </p:nvGraphicFramePr>
        <p:xfrm>
          <a:off x="1115616" y="188640"/>
          <a:ext cx="6624736" cy="6408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="" xmlns:a16="http://schemas.microsoft.com/office/drawing/2014/main" val="462209037"/>
                    </a:ext>
                  </a:extLst>
                </a:gridCol>
                <a:gridCol w="5472608">
                  <a:extLst>
                    <a:ext uri="{9D8B030D-6E8A-4147-A177-3AD203B41FA5}">
                      <a16:colId xmlns="" xmlns:a16="http://schemas.microsoft.com/office/drawing/2014/main" val="3744596484"/>
                    </a:ext>
                  </a:extLst>
                </a:gridCol>
              </a:tblGrid>
              <a:tr h="1602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baked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05693257"/>
                  </a:ext>
                </a:extLst>
              </a:tr>
              <a:tr h="1602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raw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289046090"/>
                  </a:ext>
                </a:extLst>
              </a:tr>
              <a:tr h="1602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grilled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52626803"/>
                  </a:ext>
                </a:extLst>
              </a:tr>
              <a:tr h="1602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toasted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75969763"/>
                  </a:ext>
                </a:extLst>
              </a:tr>
            </a:tbl>
          </a:graphicData>
        </a:graphic>
      </p:graphicFrame>
      <p:pic>
        <p:nvPicPr>
          <p:cNvPr id="7" name="Рисунок 6" descr="http://foodnetwork.sndimg.com/content/dam/images/food/fullset/2003/9/29/0/ig1a03_potato_wedges.jpg.rend.sniipadlarge.jpe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856" y="180078"/>
            <a:ext cx="2141855" cy="160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wrotqa.org/wp-content/uploads/2014/07/nm_Grilled_Food_090515_main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301" y="3374908"/>
            <a:ext cx="2143125" cy="1608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kingofwallpapers.com/toast/toast-006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160" y="4979372"/>
            <a:ext cx="2161540" cy="1617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98329" y="1794067"/>
            <a:ext cx="2352265" cy="15746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798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" y="0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0" name="Picture 18" descr="https://encrypted-tbn1.gstatic.com/images?q=tbn:ANd9GcQtkLb2wuuf0z0G00dtA4H5gUitdQcBUzMzcHD1agaHSvRWybuS-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5074" t="9545" r="4867" b="10274"/>
          <a:stretch>
            <a:fillRect/>
          </a:stretch>
        </p:blipFill>
        <p:spPr bwMode="auto">
          <a:xfrm>
            <a:off x="323528" y="4725144"/>
            <a:ext cx="3075770" cy="1819470"/>
          </a:xfrm>
          <a:prstGeom prst="rect">
            <a:avLst/>
          </a:prstGeom>
          <a:noFill/>
        </p:spPr>
      </p:pic>
      <p:pic>
        <p:nvPicPr>
          <p:cNvPr id="11" name="Picture 20" descr="https://encrypted-tbn2.gstatic.com/images?q=tbn:ANd9GcRStchMesCjdBOe0mx4pkltvzqnIxy7OFq-8Q2kR4bn25UD-SvP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l="12318" t="21000" r="12237" b="12183"/>
          <a:stretch>
            <a:fillRect/>
          </a:stretch>
        </p:blipFill>
        <p:spPr bwMode="auto">
          <a:xfrm>
            <a:off x="3563888" y="4725144"/>
            <a:ext cx="2621091" cy="1872208"/>
          </a:xfrm>
          <a:prstGeom prst="rect">
            <a:avLst/>
          </a:prstGeom>
          <a:noFill/>
        </p:spPr>
      </p:pic>
      <p:pic>
        <p:nvPicPr>
          <p:cNvPr id="12" name="Picture 8" descr="https://encrypted-tbn2.gstatic.com/images?q=tbn:ANd9GcTww8W-Sj_gRb53GASVlrePneadrOdENOgxgTvbD3_cWETquw_E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 l="5727" t="15273" r="6456" b="10274"/>
          <a:stretch>
            <a:fillRect/>
          </a:stretch>
        </p:blipFill>
        <p:spPr bwMode="auto">
          <a:xfrm>
            <a:off x="7087156" y="260648"/>
            <a:ext cx="2056844" cy="1743846"/>
          </a:xfrm>
          <a:prstGeom prst="rect">
            <a:avLst/>
          </a:prstGeom>
          <a:noFill/>
        </p:spPr>
      </p:pic>
      <p:pic>
        <p:nvPicPr>
          <p:cNvPr id="13" name="Picture 12" descr="https://encrypted-tbn1.gstatic.com/images?q=tbn:ANd9GcQ_MNngn2-6cLeyyVRUT3d2CKKsPnQKy4wL7Oh4vAlMQNfn9HI0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6348" y="2337967"/>
            <a:ext cx="2406305" cy="1771184"/>
          </a:xfrm>
          <a:prstGeom prst="rect">
            <a:avLst/>
          </a:prstGeom>
          <a:noFill/>
        </p:spPr>
      </p:pic>
      <p:pic>
        <p:nvPicPr>
          <p:cNvPr id="14" name="Picture 16" descr="https://encrypted-tbn1.gstatic.com/images?q=tbn:ANd9GcT91z4jepUecI9u9MpF9azkFf93xSGwza-xJJ2xQ1kwcLFPuXOffQ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99298" y="260648"/>
            <a:ext cx="2160240" cy="1618095"/>
          </a:xfrm>
          <a:prstGeom prst="rect">
            <a:avLst/>
          </a:prstGeom>
          <a:noFill/>
        </p:spPr>
      </p:pic>
      <p:pic>
        <p:nvPicPr>
          <p:cNvPr id="15" name="Picture 10" descr="https://encrypted-tbn0.gstatic.com/images?q=tbn:ANd9GcQU2jHzTJeBIt2dpCISQ9_oQfRHarVSc76C00R-sJidTsERWYxdQQ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17718" y="2492896"/>
            <a:ext cx="2602754" cy="1703622"/>
          </a:xfrm>
          <a:prstGeom prst="rect">
            <a:avLst/>
          </a:prstGeom>
          <a:noFill/>
        </p:spPr>
      </p:pic>
      <p:pic>
        <p:nvPicPr>
          <p:cNvPr id="16" name="Picture 4" descr="https://encrypted-tbn3.gstatic.com/images?q=tbn:ANd9GcRZ4upLqL0R_jwL5DZnxiOTYmgRxNw0Brob_tauN2KEDF27x0n4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 t="13363" b="12183"/>
          <a:stretch>
            <a:fillRect/>
          </a:stretch>
        </p:blipFill>
        <p:spPr bwMode="auto">
          <a:xfrm>
            <a:off x="6330075" y="4809458"/>
            <a:ext cx="2733351" cy="20350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991406" y="3223559"/>
            <a:ext cx="3782479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prefer …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Picture 24" descr="https://encrypted-tbn2.gstatic.com/images?q=tbn:ANd9GcQEHyl5ZTUJ8NunHJBW2Z-OXkwSMf9_mCbpL6QhSBcePd65A5AE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 l="8909" r="2001"/>
          <a:stretch>
            <a:fillRect/>
          </a:stretch>
        </p:blipFill>
        <p:spPr bwMode="auto">
          <a:xfrm>
            <a:off x="0" y="150443"/>
            <a:ext cx="2098855" cy="15705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2435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1072" y="1340768"/>
            <a:ext cx="8352928" cy="5016758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you have a difficult exam to study for?</a:t>
            </a:r>
            <a:r>
              <a:rPr lang="en-US" sz="320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Orange</a:t>
            </a:r>
            <a:endParaRPr lang="ru-RU" sz="3200" b="1" dirty="0">
              <a:solidFill>
                <a:srgbClr val="FF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you are feeling very nervous about meeting someone?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Green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you are worried about getting lines and wrinkles?</a:t>
            </a:r>
            <a:r>
              <a:rPr lang="en-US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Purple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you’ve been feeling a bit sad lately?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Yellow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you are taking part in a championship swimming match?</a:t>
            </a:r>
            <a:r>
              <a:rPr lang="en-US" sz="3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red</a:t>
            </a:r>
            <a:endParaRPr lang="ru-RU" sz="32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181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0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59632" y="1556792"/>
            <a:ext cx="748883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Find the verbs/phrases which mean: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1. Eat or buy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sth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you really enjoy = treat yourself  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2. Get rid of = fight of 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3. Depressed and miserable = down in the  dumps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4. Smiling broadly =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frimming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from ear to ear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5. Looking for =  in a search of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1811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87624" y="1700809"/>
          <a:ext cx="7320136" cy="463473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4991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20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29614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RICH IN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HIGH AMOUNTS FOUND IN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78076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Vitamins, minerals, </a:t>
                      </a:r>
                      <a:r>
                        <a:rPr lang="en-US" sz="2800" dirty="0" err="1">
                          <a:latin typeface="Times New Roman" pitchFamily="18" charset="0"/>
                          <a:cs typeface="Times New Roman" pitchFamily="18" charset="0"/>
                        </a:rPr>
                        <a:t>fibre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77519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Protein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82994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Carbohydrates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2" descr="https://encrypted-tbn3.gstatic.com/images?q=tbn:ANd9GcSvZLpeJdEx83A38GPqcEWLo6f8iqy4cWSK79N30D6C-1Aqbt0N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7560" r="6761"/>
          <a:stretch>
            <a:fillRect/>
          </a:stretch>
        </p:blipFill>
        <p:spPr bwMode="auto">
          <a:xfrm>
            <a:off x="755576" y="0"/>
            <a:ext cx="2915816" cy="2185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26185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87624" y="1700808"/>
          <a:ext cx="7056784" cy="233168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6642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RICH IN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HIGH AMOUNTS FOUND IN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7552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Sugar, fat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2" descr="https://encrypted-tbn0.gstatic.com/images?q=tbn:ANd9GcRfifKZtauUYKWBggGfAa_lqwPjND-7B5iZgG934dqmnKV9x0l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010783" cy="2348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26185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plantbaseddietitian.com/wp-content/uploads/2013/12/Rainbow-nutrient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826"/>
            <a:ext cx="7653621" cy="6771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07098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s://im1-tub-ru.yandex.net/i?id=a93885b22d5eef08644405922325cf03&amp;n=33&amp;h=215&amp;w=28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1124744"/>
            <a:ext cx="6055705" cy="45365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26185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5401"/>
            <a:ext cx="9178117" cy="6832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Картинки по запросу Anthelme Brillat-Savarin phot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068960"/>
            <a:ext cx="2938683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43608" y="1268760"/>
            <a:ext cx="741682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Tell me what you eat, 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I’ll tell you  what you are.</a:t>
            </a:r>
            <a:b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Anthelme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Brillat-Savarin,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French lawyer and politician) </a:t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6185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07" y="-47698"/>
            <a:ext cx="9192088" cy="6865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54675" y="746617"/>
            <a:ext cx="10204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st.depositphotos.com/1157310/3059/v/950/depositphotos_30594685-Cartoon-chef-with-cloche-and-men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943" y="-23050"/>
            <a:ext cx="6116409" cy="68912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publekc.ru/refleksiya-deyatelenosti/588523_html_m48653af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212976"/>
            <a:ext cx="4344166" cy="31779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738794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ocy; &amp;zcy;&amp;acy;&amp;pcy;&amp;rcy;&amp;ocy;&amp;scy;&amp;ucy; &amp;shcy;&amp;acy;&amp;bcy;&amp;lcy;&amp;ocy;&amp;ncy; &amp;pcy;&amp;rcy;&amp;iecy;&amp;zcy;&amp;iecy;&amp;ncy;&amp;tcy;&amp;acy;&amp;tscy;&amp;icy;&amp;yacy; &amp;pcy;&amp;ocy; &amp;tcy;&amp;iecy;&amp;mcy;&amp;iecy; &amp;iecy;&amp;d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07" y="-47698"/>
            <a:ext cx="9192088" cy="6865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54675" y="746617"/>
            <a:ext cx="10204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Картинки по запросу человек кушает картин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124744"/>
            <a:ext cx="6657975" cy="45529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738794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593</TotalTime>
  <Words>437</Words>
  <Application>Microsoft Office PowerPoint</Application>
  <PresentationFormat>Экран (4:3)</PresentationFormat>
  <Paragraphs>101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Натуральные материалы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(User)</cp:lastModifiedBy>
  <cp:revision>104</cp:revision>
  <dcterms:created xsi:type="dcterms:W3CDTF">2015-02-08T19:31:28Z</dcterms:created>
  <dcterms:modified xsi:type="dcterms:W3CDTF">2017-01-23T13:15:04Z</dcterms:modified>
</cp:coreProperties>
</file>